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75" r:id="rId2"/>
    <p:sldId id="264" r:id="rId3"/>
    <p:sldId id="268" r:id="rId4"/>
    <p:sldId id="271" r:id="rId5"/>
    <p:sldId id="289" r:id="rId6"/>
    <p:sldId id="267" r:id="rId7"/>
    <p:sldId id="265" r:id="rId8"/>
    <p:sldId id="257" r:id="rId9"/>
    <p:sldId id="259" r:id="rId10"/>
    <p:sldId id="260" r:id="rId11"/>
    <p:sldId id="263" r:id="rId12"/>
    <p:sldId id="270" r:id="rId13"/>
    <p:sldId id="272" r:id="rId14"/>
    <p:sldId id="276" r:id="rId15"/>
    <p:sldId id="278" r:id="rId16"/>
    <p:sldId id="280" r:id="rId17"/>
    <p:sldId id="281" r:id="rId18"/>
    <p:sldId id="282" r:id="rId19"/>
    <p:sldId id="284" r:id="rId20"/>
    <p:sldId id="279" r:id="rId21"/>
    <p:sldId id="286" r:id="rId22"/>
    <p:sldId id="287" r:id="rId23"/>
    <p:sldId id="262" r:id="rId24"/>
    <p:sldId id="274" r:id="rId25"/>
    <p:sldId id="277" r:id="rId26"/>
    <p:sldId id="288" r:id="rId27"/>
    <p:sldId id="29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3204" autoAdjust="0"/>
  </p:normalViewPr>
  <p:slideViewPr>
    <p:cSldViewPr>
      <p:cViewPr varScale="1">
        <p:scale>
          <a:sx n="63" d="100"/>
          <a:sy n="63" d="100"/>
        </p:scale>
        <p:origin x="-11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06E5D-45F4-4A79-B1D1-4E2E73F57569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F9641-DD5C-42E4-9604-69BEFA2113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F73F8-0EAA-46A7-9B1D-558033610663}" type="datetimeFigureOut">
              <a:rPr lang="en-US" smtClean="0"/>
              <a:pPr/>
              <a:t>1/19/2011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AC74C-AF70-4355-A1B8-86AA0AE8FF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xdfVAPvv9A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9000" b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5908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Impact" pitchFamily="34" charset="0"/>
              </a:rPr>
              <a:t>            Achieve                         </a:t>
            </a:r>
            <a:r>
              <a:rPr lang="en-US" sz="4800" dirty="0" err="1" smtClean="0">
                <a:latin typeface="Impact" pitchFamily="34" charset="0"/>
              </a:rPr>
              <a:t>ment</a:t>
            </a:r>
            <a:r>
              <a:rPr lang="en-US" sz="4800" dirty="0" smtClean="0">
                <a:latin typeface="Impact" pitchFamily="34" charset="0"/>
              </a:rPr>
              <a:t> </a:t>
            </a:r>
            <a:endParaRPr lang="en-US" sz="4800" dirty="0">
              <a:latin typeface="Impac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6600" y="35052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Impact" pitchFamily="34" charset="0"/>
              </a:rPr>
              <a:t>Gap</a:t>
            </a:r>
            <a:endParaRPr lang="en-US" sz="4800" dirty="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86200" y="6248400"/>
            <a:ext cx="48768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Old fashion class room. </a:t>
            </a:r>
            <a:r>
              <a:rPr lang="en-US" sz="1050" dirty="0" err="1" smtClean="0">
                <a:solidFill>
                  <a:schemeClr val="bg1"/>
                </a:solidFill>
              </a:rPr>
              <a:t>N.d</a:t>
            </a:r>
            <a:r>
              <a:rPr lang="en-US" sz="1050" dirty="0" smtClean="0">
                <a:solidFill>
                  <a:schemeClr val="bg1"/>
                </a:solidFill>
              </a:rPr>
              <a:t>. </a:t>
            </a:r>
            <a:r>
              <a:rPr lang="en-US" sz="1050" i="1" dirty="0" smtClean="0">
                <a:solidFill>
                  <a:schemeClr val="bg1"/>
                </a:solidFill>
              </a:rPr>
              <a:t>News One</a:t>
            </a:r>
            <a:r>
              <a:rPr lang="en-US" sz="1050" dirty="0" smtClean="0">
                <a:solidFill>
                  <a:schemeClr val="bg1"/>
                </a:solidFill>
              </a:rPr>
              <a:t>. Web. 16 Jan. 2011. &lt;http://newsone.com/ </a:t>
            </a:r>
            <a:br>
              <a:rPr lang="en-US" sz="1050" dirty="0" smtClean="0">
                <a:solidFill>
                  <a:schemeClr val="bg1"/>
                </a:solidFill>
              </a:rPr>
            </a:br>
            <a:r>
              <a:rPr lang="en-US" sz="1050" dirty="0" smtClean="0">
                <a:solidFill>
                  <a:schemeClr val="bg1"/>
                </a:solidFill>
              </a:rPr>
              <a:t>     nation/news-one-staff/schools-nationwide-drift-backward-toward-segregation/&gt;. </a:t>
            </a:r>
            <a:endParaRPr lang="en-US" sz="105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33800"/>
            <a:ext cx="8229600" cy="1143000"/>
          </a:xfrm>
        </p:spPr>
        <p:txBody>
          <a:bodyPr/>
          <a:lstStyle/>
          <a:p>
            <a:r>
              <a:rPr lang="en-US" dirty="0" smtClean="0"/>
              <a:t>What is being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done</a:t>
            </a:r>
            <a:r>
              <a:rPr lang="en-US" dirty="0" smtClean="0"/>
              <a:t> about it?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</a:t>
            </a:r>
            <a:r>
              <a:rPr lang="en-US" sz="8000" dirty="0" smtClean="0">
                <a:solidFill>
                  <a:schemeClr val="accent2"/>
                </a:solidFill>
              </a:rPr>
              <a:t>you</a:t>
            </a:r>
            <a:r>
              <a:rPr lang="en-US" dirty="0" smtClean="0"/>
              <a:t> doing to make a difference?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114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Donate to Project Aloe!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304800"/>
            <a:ext cx="70866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Arial Black" pitchFamily="34" charset="0"/>
              </a:rPr>
              <a:t>What about those who are not even included?</a:t>
            </a:r>
            <a:endParaRPr lang="en-US" sz="8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505516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 smtClean="0"/>
              <a:t>Volunteer!</a:t>
            </a:r>
            <a:endParaRPr lang="en-US" sz="8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90800"/>
            <a:ext cx="8229600" cy="1143000"/>
          </a:xfrm>
        </p:spPr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pic>
        <p:nvPicPr>
          <p:cNvPr id="1026" name="Picture 2" descr="C:\Documents and Settings\Imani\Local Settings\Temporary Internet Files\Content.IE5\7ABTJ1M6\MC9004348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-381000"/>
            <a:ext cx="7772400" cy="777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Where to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next?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90800" y="6350169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 smtClean="0"/>
              <a:t>Lim, Colin. </a:t>
            </a:r>
            <a:r>
              <a:rPr lang="en-US" sz="900" i="1" dirty="0" smtClean="0"/>
              <a:t>Benjamin Sheares Bridge</a:t>
            </a:r>
            <a:r>
              <a:rPr lang="en-US" sz="900" dirty="0" smtClean="0"/>
              <a:t>. 26 Feb. 2010. </a:t>
            </a:r>
            <a:r>
              <a:rPr lang="en-US" sz="900" i="1" dirty="0" smtClean="0"/>
              <a:t>Flickr</a:t>
            </a:r>
            <a:r>
              <a:rPr lang="en-US" sz="900" dirty="0" smtClean="0"/>
              <a:t>. N.p., n.d. Web. 6 </a:t>
            </a:r>
            <a:br>
              <a:rPr lang="en-US" sz="900" dirty="0" smtClean="0"/>
            </a:br>
            <a:r>
              <a:rPr lang="en-US" sz="900" dirty="0" smtClean="0"/>
              <a:t>     Jan. 2011. &lt;http://www.flickr.com/photos/colinlim/4591201561/in/ </a:t>
            </a:r>
            <a:br>
              <a:rPr lang="en-US" sz="900" dirty="0" smtClean="0"/>
            </a:br>
            <a:r>
              <a:rPr lang="en-US" sz="900" dirty="0" smtClean="0"/>
              <a:t>     </a:t>
            </a:r>
            <a:r>
              <a:rPr lang="en-US" sz="900" dirty="0" err="1" smtClean="0"/>
              <a:t>photostream</a:t>
            </a:r>
            <a:r>
              <a:rPr lang="en-US" sz="900" dirty="0" smtClean="0"/>
              <a:t>/&gt;. </a:t>
            </a:r>
            <a:endParaRPr lang="en-US" sz="900" dirty="0"/>
          </a:p>
        </p:txBody>
      </p:sp>
      <p:sp>
        <p:nvSpPr>
          <p:cNvPr id="4" name="Rectangle 3"/>
          <p:cNvSpPr/>
          <p:nvPr/>
        </p:nvSpPr>
        <p:spPr>
          <a:xfrm>
            <a:off x="304800" y="2743200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http://www.youtube.com/watch?v=MgvpRoAn-ro&amp;feature=related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943600" y="0"/>
            <a:ext cx="2971800" cy="23622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Take time to watch this video for more on the Achievement Gap in America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0"/>
            <a:ext cx="815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Acknowledgements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143000"/>
            <a:ext cx="7543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sz="2000" dirty="0" smtClean="0"/>
              <a:t>Thank you for…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Dr. </a:t>
            </a:r>
            <a:r>
              <a:rPr lang="en-US" b="1" dirty="0" err="1" smtClean="0"/>
              <a:t>Valenza</a:t>
            </a:r>
            <a:endParaRPr lang="en-US" b="1" dirty="0" smtClean="0"/>
          </a:p>
          <a:p>
            <a:r>
              <a:rPr lang="en-US" dirty="0" smtClean="0"/>
              <a:t>Helping me find sources, your presentation and helping me fix my slides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Mrs.  Arlen</a:t>
            </a:r>
          </a:p>
          <a:p>
            <a:r>
              <a:rPr lang="en-US" dirty="0" smtClean="0"/>
              <a:t>Helping me find books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Mrs. Ward</a:t>
            </a:r>
          </a:p>
          <a:p>
            <a:r>
              <a:rPr lang="en-US" dirty="0" smtClean="0"/>
              <a:t>Editing my products, giving me guiding questions to better direct me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Mommy</a:t>
            </a:r>
          </a:p>
          <a:p>
            <a:r>
              <a:rPr lang="en-US" dirty="0" smtClean="0"/>
              <a:t>Support, love, birth, and being my mentor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Mrs. Margi</a:t>
            </a:r>
          </a:p>
          <a:p>
            <a:r>
              <a:rPr lang="en-US" dirty="0" smtClean="0"/>
              <a:t>Being a great person, and providing me with pictures from my volunteer work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Mr. R</a:t>
            </a:r>
          </a:p>
          <a:p>
            <a:r>
              <a:rPr lang="en-US" dirty="0" smtClean="0"/>
              <a:t>Your Presentation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Veronica</a:t>
            </a:r>
          </a:p>
          <a:p>
            <a:r>
              <a:rPr lang="en-US" dirty="0" smtClean="0"/>
              <a:t>Editing my products and listening to my complaints =)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609600"/>
            <a:ext cx="579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Works Consulted/ </a:t>
            </a:r>
            <a:r>
              <a:rPr lang="en-US" dirty="0" smtClean="0"/>
              <a:t>Cited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914400"/>
            <a:ext cx="883920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/>
              <a:t>Burris, Carol Corbett. "</a:t>
            </a:r>
            <a:r>
              <a:rPr lang="en-US" sz="1050" dirty="0" err="1" smtClean="0"/>
              <a:t>Detracking</a:t>
            </a:r>
            <a:r>
              <a:rPr lang="en-US" sz="1050" dirty="0" smtClean="0"/>
              <a:t> for Purpose." </a:t>
            </a:r>
            <a:r>
              <a:rPr lang="en-US" sz="1050" i="1" dirty="0" smtClean="0"/>
              <a:t>Principal Leadership</a:t>
            </a:r>
            <a:r>
              <a:rPr lang="en-US" sz="1050" dirty="0" smtClean="0"/>
              <a:t> (Jan. 2010): 30-34. Web. 29 Sept. 2010. &lt;http://www.schoolstowatch.org/Portals/ </a:t>
            </a:r>
            <a:r>
              <a:rPr lang="en-US" sz="1050" dirty="0" smtClean="0"/>
              <a:t>	2/</a:t>
            </a:r>
            <a:r>
              <a:rPr lang="en-US" sz="1050" dirty="0" err="1" smtClean="0"/>
              <a:t>STWDocs</a:t>
            </a:r>
            <a:r>
              <a:rPr lang="en-US" sz="1050" dirty="0" smtClean="0"/>
              <a:t>/Detracking%20for%20Success.pd&gt;.</a:t>
            </a:r>
          </a:p>
          <a:p>
            <a:endParaRPr lang="en-US" sz="1050" dirty="0" smtClean="0"/>
          </a:p>
          <a:p>
            <a:endParaRPr lang="en-US" sz="900" dirty="0"/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9144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 smtClean="0"/>
              <a:t>Clemmitt</a:t>
            </a:r>
            <a:r>
              <a:rPr lang="en-US" sz="1050" dirty="0" smtClean="0"/>
              <a:t>, Marcia. "Fixing Urban Schools." </a:t>
            </a:r>
            <a:r>
              <a:rPr lang="en-US" sz="1050" i="1" dirty="0" smtClean="0"/>
              <a:t>CQ Researcher Online</a:t>
            </a:r>
            <a:r>
              <a:rPr lang="en-US" sz="1050" dirty="0" smtClean="0"/>
              <a:t>. CQ Researcher, </a:t>
            </a:r>
            <a:r>
              <a:rPr lang="en-US" sz="1050" dirty="0" smtClean="0"/>
              <a:t>5 Aug</a:t>
            </a:r>
            <a:r>
              <a:rPr lang="en-US" sz="1050" dirty="0" smtClean="0"/>
              <a:t>. 2010. Web. 29 Sept. 2010. &lt; http://library.cqpress.com/cqresearcher/</a:t>
            </a:r>
            <a:br>
              <a:rPr lang="en-US" sz="1050" dirty="0" smtClean="0"/>
            </a:br>
            <a:r>
              <a:rPr lang="en-US" sz="1050" dirty="0" smtClean="0"/>
              <a:t>	cqresrre2007042700 &gt;.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2057400"/>
            <a:ext cx="8610600" cy="108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 smtClean="0"/>
              <a:t>Herrenstein</a:t>
            </a:r>
            <a:r>
              <a:rPr lang="en-US" sz="1050" dirty="0" smtClean="0"/>
              <a:t>, Richard J., and Charles Murray. </a:t>
            </a:r>
            <a:r>
              <a:rPr lang="en-US" sz="1050" i="1" dirty="0" smtClean="0"/>
              <a:t>The Bell Curve</a:t>
            </a:r>
            <a:r>
              <a:rPr lang="en-US" sz="1050" dirty="0" smtClean="0"/>
              <a:t>. New York: Simon </a:t>
            </a:r>
            <a:r>
              <a:rPr lang="en-US" sz="1050" dirty="0" smtClean="0"/>
              <a:t>&amp; Schuster</a:t>
            </a:r>
            <a:r>
              <a:rPr lang="en-US" sz="1050" dirty="0" smtClean="0"/>
              <a:t>, 1996. Print. </a:t>
            </a:r>
            <a:endParaRPr lang="en-US" sz="1050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590800"/>
            <a:ext cx="89154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/>
              <a:t>Hines, Mark T, Ph.D., and William Allan </a:t>
            </a:r>
            <a:r>
              <a:rPr lang="en-US" sz="1050" dirty="0" err="1" smtClean="0"/>
              <a:t>Kritsonis</a:t>
            </a:r>
            <a:r>
              <a:rPr lang="en-US" sz="1050" dirty="0" smtClean="0"/>
              <a:t>, Ph.D. </a:t>
            </a:r>
            <a:r>
              <a:rPr lang="en-US" sz="1050" i="1" dirty="0" smtClean="0"/>
              <a:t>The Interactive </a:t>
            </a:r>
            <a:r>
              <a:rPr lang="en-US" sz="1050" i="1" dirty="0" smtClean="0"/>
              <a:t>Effects</a:t>
            </a:r>
            <a:r>
              <a:rPr lang="en-US" sz="1050" dirty="0" smtClean="0"/>
              <a:t> </a:t>
            </a:r>
            <a:r>
              <a:rPr lang="en-US" sz="1050" i="1" dirty="0" smtClean="0"/>
              <a:t>of </a:t>
            </a:r>
            <a:r>
              <a:rPr lang="en-US" sz="1050" i="1" dirty="0" smtClean="0"/>
              <a:t>Race and Teacher Self Efficacy on the </a:t>
            </a:r>
            <a:r>
              <a:rPr lang="en-US" sz="1050" i="1" dirty="0" smtClean="0"/>
              <a:t>	Achievement </a:t>
            </a:r>
            <a:r>
              <a:rPr lang="en-US" sz="1050" i="1" dirty="0" smtClean="0"/>
              <a:t>Gap in School</a:t>
            </a:r>
            <a:r>
              <a:rPr lang="en-US" sz="1050" dirty="0" smtClean="0"/>
              <a:t>. </a:t>
            </a:r>
            <a:r>
              <a:rPr lang="en-US" sz="1050" dirty="0" err="1" smtClean="0"/>
              <a:t>Spec.issue</a:t>
            </a:r>
            <a:r>
              <a:rPr lang="en-US" sz="1050" dirty="0" smtClean="0"/>
              <a:t> </a:t>
            </a:r>
            <a:r>
              <a:rPr lang="en-US" sz="1050" dirty="0" smtClean="0"/>
              <a:t>of </a:t>
            </a:r>
            <a:r>
              <a:rPr lang="en-US" sz="1050" dirty="0" smtClean="0"/>
              <a:t>	</a:t>
            </a:r>
            <a:r>
              <a:rPr lang="en-US" sz="1050" i="1" dirty="0" smtClean="0"/>
              <a:t>National </a:t>
            </a:r>
            <a:r>
              <a:rPr lang="en-US" sz="1050" i="1" dirty="0" smtClean="0"/>
              <a:t>Forum of Multicultural Issues Journal</a:t>
            </a:r>
            <a:r>
              <a:rPr lang="en-US" sz="1050" dirty="0" smtClean="0"/>
              <a:t> 7.1: n. </a:t>
            </a:r>
            <a:r>
              <a:rPr lang="en-US" sz="1050" dirty="0" err="1" smtClean="0"/>
              <a:t>pag</a:t>
            </a:r>
            <a:r>
              <a:rPr lang="en-US" sz="1050" dirty="0" smtClean="0"/>
              <a:t>. </a:t>
            </a:r>
            <a:r>
              <a:rPr lang="en-US" sz="1050" dirty="0" smtClean="0"/>
              <a:t>PDF file</a:t>
            </a:r>
            <a:r>
              <a:rPr lang="en-US" sz="1050" dirty="0" smtClean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3124200"/>
            <a:ext cx="9144000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 smtClean="0"/>
              <a:t>Kozol</a:t>
            </a:r>
            <a:r>
              <a:rPr lang="en-US" sz="1050" dirty="0" smtClean="0"/>
              <a:t>, </a:t>
            </a:r>
            <a:r>
              <a:rPr lang="en-US" sz="1050" dirty="0" err="1" smtClean="0"/>
              <a:t>Johathan</a:t>
            </a:r>
            <a:r>
              <a:rPr lang="en-US" sz="1050" dirty="0" smtClean="0"/>
              <a:t>. </a:t>
            </a:r>
            <a:r>
              <a:rPr lang="en-US" sz="1050" i="1" dirty="0" smtClean="0"/>
              <a:t>Ordinary Resurrections Children in the Years of Hope</a:t>
            </a:r>
            <a:r>
              <a:rPr lang="en-US" sz="1050" dirty="0" smtClean="0"/>
              <a:t>. New </a:t>
            </a:r>
            <a:r>
              <a:rPr lang="en-US" sz="1050" dirty="0" smtClean="0"/>
              <a:t>York: HarperCollins</a:t>
            </a:r>
            <a:r>
              <a:rPr lang="en-US" sz="1050" dirty="0" smtClean="0"/>
              <a:t>, 2001. Print.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3505200"/>
            <a:ext cx="914400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 smtClean="0"/>
              <a:t>Lianides</a:t>
            </a:r>
            <a:r>
              <a:rPr lang="en-US" sz="1050" dirty="0" smtClean="0"/>
              <a:t>, Jim, and Kevin </a:t>
            </a:r>
            <a:r>
              <a:rPr lang="en-US" sz="1050" dirty="0" err="1" smtClean="0"/>
              <a:t>Skelly</a:t>
            </a:r>
            <a:r>
              <a:rPr lang="en-US" sz="1050" dirty="0" smtClean="0"/>
              <a:t>. "Improving Education for All." Interview </a:t>
            </a:r>
            <a:r>
              <a:rPr lang="en-US" sz="1050" dirty="0" smtClean="0"/>
              <a:t>by Henrietta </a:t>
            </a:r>
            <a:r>
              <a:rPr lang="en-US" sz="1050" dirty="0" smtClean="0"/>
              <a:t>J. Burroughs. </a:t>
            </a:r>
            <a:r>
              <a:rPr lang="en-US" sz="1050" i="1" dirty="0" smtClean="0"/>
              <a:t>Talking with Henrietta: Improving Education </a:t>
            </a:r>
            <a:r>
              <a:rPr lang="en-US" sz="1050" i="1" dirty="0" smtClean="0"/>
              <a:t>for</a:t>
            </a:r>
            <a:r>
              <a:rPr lang="en-US" sz="1050" dirty="0" smtClean="0"/>
              <a:t> </a:t>
            </a:r>
            <a:r>
              <a:rPr lang="en-US" sz="1050" i="1" dirty="0" smtClean="0"/>
              <a:t>All</a:t>
            </a:r>
            <a:r>
              <a:rPr lang="en-US" sz="1050" dirty="0" smtClean="0"/>
              <a:t>. EPA Today, </a:t>
            </a:r>
            <a:r>
              <a:rPr lang="en-US" sz="1050" dirty="0" smtClean="0"/>
              <a:t>	2010</a:t>
            </a:r>
            <a:r>
              <a:rPr lang="en-US" sz="1050" dirty="0" smtClean="0"/>
              <a:t>. </a:t>
            </a:r>
            <a:r>
              <a:rPr lang="en-US" sz="1050" i="1" dirty="0" smtClean="0"/>
              <a:t>East Palo Alto Today Center</a:t>
            </a:r>
            <a:r>
              <a:rPr lang="en-US" sz="1050" dirty="0" smtClean="0"/>
              <a:t>. Web. 28 Oct. 2010</a:t>
            </a:r>
            <a:r>
              <a:rPr lang="en-US" sz="1050" dirty="0" smtClean="0"/>
              <a:t>. &lt;</a:t>
            </a:r>
            <a:r>
              <a:rPr lang="en-US" sz="1050" dirty="0" smtClean="0"/>
              <a:t>http://www.epatoday.org/tv.html&gt;.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4038600"/>
            <a:ext cx="914400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/>
              <a:t>"No Child Left Behind." </a:t>
            </a:r>
            <a:r>
              <a:rPr lang="en-US" sz="1050" i="1" dirty="0" smtClean="0"/>
              <a:t>Issues &amp; Controversies On File:</a:t>
            </a:r>
            <a:r>
              <a:rPr lang="en-US" sz="1050" dirty="0" smtClean="0"/>
              <a:t> n. </a:t>
            </a:r>
            <a:r>
              <a:rPr lang="en-US" sz="1050" dirty="0" err="1" smtClean="0"/>
              <a:t>pag</a:t>
            </a:r>
            <a:r>
              <a:rPr lang="en-US" sz="1050" dirty="0" smtClean="0"/>
              <a:t>. </a:t>
            </a:r>
            <a:r>
              <a:rPr lang="en-US" sz="1050" i="1" dirty="0" smtClean="0"/>
              <a:t>Issues &amp; Controversies</a:t>
            </a:r>
            <a:r>
              <a:rPr lang="en-US" sz="1050" dirty="0" smtClean="0"/>
              <a:t>. Facts On File News Services, 7 Dec. 2007. Web. 6 Oct. 2010. </a:t>
            </a:r>
            <a:r>
              <a:rPr lang="en-US" sz="1050" dirty="0" smtClean="0"/>
              <a:t>	&lt;</a:t>
            </a:r>
            <a:r>
              <a:rPr lang="en-US" sz="1050" dirty="0" smtClean="0"/>
              <a:t>http://www.2facts.com/article/i1200660&gt;.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4495800"/>
            <a:ext cx="9144000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/>
              <a:t>Paige, Rod, and Elaine Witty. </a:t>
            </a:r>
            <a:r>
              <a:rPr lang="en-US" sz="1050" i="1" dirty="0" smtClean="0"/>
              <a:t>The Black-White Achievement Gap: Why Closing It Is the Greatest Civil Rights Issue of Our Time</a:t>
            </a:r>
            <a:r>
              <a:rPr lang="en-US" sz="1050" dirty="0" smtClean="0"/>
              <a:t>. New York: </a:t>
            </a:r>
            <a:r>
              <a:rPr lang="en-US" sz="1050" dirty="0" err="1" smtClean="0"/>
              <a:t>Amacom</a:t>
            </a:r>
            <a:r>
              <a:rPr lang="en-US" sz="1050" dirty="0" smtClean="0"/>
              <a:t>, 2009. Print.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4953000"/>
            <a:ext cx="914400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 smtClean="0"/>
              <a:t>Schoor</a:t>
            </a:r>
            <a:r>
              <a:rPr lang="en-US" sz="1050" dirty="0" smtClean="0"/>
              <a:t>, Jonathan. "Bridging the K-12 Achievement Gap." </a:t>
            </a:r>
            <a:r>
              <a:rPr lang="en-US" sz="1050" dirty="0" err="1" smtClean="0"/>
              <a:t>Standford</a:t>
            </a:r>
            <a:r>
              <a:rPr lang="en-US" sz="1050" dirty="0" smtClean="0"/>
              <a:t> School </a:t>
            </a:r>
            <a:r>
              <a:rPr lang="en-US" sz="1050" dirty="0" smtClean="0"/>
              <a:t>of Business</a:t>
            </a:r>
            <a:r>
              <a:rPr lang="en-US" sz="1050" dirty="0" smtClean="0"/>
              <a:t>. 30 Apr. 2009. </a:t>
            </a:r>
            <a:r>
              <a:rPr lang="en-US" sz="1050" i="1" dirty="0" smtClean="0"/>
              <a:t>youtuube.com</a:t>
            </a:r>
            <a:r>
              <a:rPr lang="en-US" sz="1050" dirty="0" smtClean="0"/>
              <a:t>. Web. 25 Oct. 2010.</a:t>
            </a:r>
            <a:br>
              <a:rPr lang="en-US" sz="1050" dirty="0" smtClean="0"/>
            </a:br>
            <a:r>
              <a:rPr lang="en-US" sz="1050" dirty="0" smtClean="0"/>
              <a:t>	&lt;</a:t>
            </a:r>
            <a:r>
              <a:rPr lang="en-US" sz="1050" dirty="0" smtClean="0"/>
              <a:t>http://www.youtube.com/user/stanfordbusiness#p/search/0/LRnKLNDa_OY&gt;.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5715000"/>
            <a:ext cx="9144000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 smtClean="0"/>
              <a:t>Windels</a:t>
            </a:r>
            <a:r>
              <a:rPr lang="en-US" sz="1050" dirty="0" smtClean="0"/>
              <a:t>, Jennifer. "Meet the Minnesota Governor Candidates." </a:t>
            </a:r>
            <a:r>
              <a:rPr lang="en-US" sz="1050" i="1" dirty="0" smtClean="0"/>
              <a:t>Review </a:t>
            </a:r>
            <a:r>
              <a:rPr lang="en-US" sz="1050" i="1" dirty="0" smtClean="0"/>
              <a:t>Messenger</a:t>
            </a:r>
            <a:r>
              <a:rPr lang="en-US" sz="1050" dirty="0" smtClean="0"/>
              <a:t>. Ed</a:t>
            </a:r>
            <a:r>
              <a:rPr lang="en-US" sz="1050" dirty="0" smtClean="0"/>
              <a:t>. Tim </a:t>
            </a:r>
            <a:r>
              <a:rPr lang="en-US" sz="1050" dirty="0" err="1" smtClean="0"/>
              <a:t>Bloomquist</a:t>
            </a:r>
            <a:r>
              <a:rPr lang="en-US" sz="1050" dirty="0" smtClean="0"/>
              <a:t>. Heartland Market, </a:t>
            </a:r>
            <a:r>
              <a:rPr lang="en-US" sz="1050" dirty="0" err="1" smtClean="0"/>
              <a:t>n.d</a:t>
            </a:r>
            <a:r>
              <a:rPr lang="en-US" sz="1050" dirty="0" smtClean="0"/>
              <a:t>. Web. 28 Oct. 2010.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0960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Works </a:t>
            </a:r>
            <a:r>
              <a:rPr lang="en-US" sz="1800" dirty="0" smtClean="0">
                <a:latin typeface="+mn-lt"/>
              </a:rPr>
              <a:t>Consulted</a:t>
            </a:r>
            <a:r>
              <a:rPr lang="en-US" sz="1800" dirty="0" smtClean="0"/>
              <a:t>/ cited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762000"/>
            <a:ext cx="8382000" cy="5867400"/>
          </a:xfrm>
        </p:spPr>
        <p:txBody>
          <a:bodyPr>
            <a:normAutofit/>
          </a:bodyPr>
          <a:lstStyle/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Baxter, Judy. </a:t>
            </a:r>
            <a:r>
              <a:rPr lang="en-US" sz="1200" i="1" dirty="0" smtClean="0">
                <a:solidFill>
                  <a:schemeClr val="tx1"/>
                </a:solidFill>
              </a:rPr>
              <a:t>Reading Skills in the Computer Lab</a:t>
            </a:r>
            <a:r>
              <a:rPr lang="en-US" sz="1200" dirty="0" smtClean="0">
                <a:solidFill>
                  <a:schemeClr val="tx1"/>
                </a:solidFill>
              </a:rPr>
              <a:t>. 22 Sept. 2005. </a:t>
            </a:r>
            <a:r>
              <a:rPr lang="en-US" sz="1200" dirty="0" err="1" smtClean="0">
                <a:solidFill>
                  <a:schemeClr val="tx1"/>
                </a:solidFill>
              </a:rPr>
              <a:t>Flickr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en-US" sz="1200" dirty="0" err="1" smtClean="0">
                <a:solidFill>
                  <a:schemeClr val="tx1"/>
                </a:solidFill>
              </a:rPr>
              <a:t>n.d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dirty="0" smtClean="0">
                <a:solidFill>
                  <a:schemeClr val="tx1"/>
                </a:solidFill>
              </a:rPr>
              <a:t> Web</a:t>
            </a:r>
            <a:r>
              <a:rPr lang="en-US" sz="1200" dirty="0" smtClean="0">
                <a:solidFill>
                  <a:schemeClr val="tx1"/>
                </a:solidFill>
              </a:rPr>
              <a:t>. 14 Dec. 2010. </a:t>
            </a:r>
            <a:r>
              <a:rPr lang="en-US" sz="1200" dirty="0" smtClean="0">
                <a:solidFill>
                  <a:schemeClr val="tx1"/>
                </a:solidFill>
              </a:rPr>
              <a:t>	&lt;</a:t>
            </a:r>
            <a:r>
              <a:rPr lang="en-US" sz="1200" dirty="0" smtClean="0">
                <a:solidFill>
                  <a:schemeClr val="tx1"/>
                </a:solidFill>
              </a:rPr>
              <a:t>http://</a:t>
            </a:r>
            <a:r>
              <a:rPr lang="en-US" sz="1200" dirty="0" smtClean="0">
                <a:solidFill>
                  <a:schemeClr val="tx1"/>
                </a:solidFill>
              </a:rPr>
              <a:t>www.flickr.com/photos/83955435@N00/45972760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Kenny. </a:t>
            </a:r>
            <a:r>
              <a:rPr lang="en-US" sz="1200" i="1" dirty="0" smtClean="0">
                <a:solidFill>
                  <a:schemeClr val="tx1"/>
                </a:solidFill>
              </a:rPr>
              <a:t>Disagree</a:t>
            </a:r>
            <a:r>
              <a:rPr lang="en-US" sz="1200" dirty="0" smtClean="0">
                <a:solidFill>
                  <a:schemeClr val="tx1"/>
                </a:solidFill>
              </a:rPr>
              <a:t>. 1 Jan. 2009. </a:t>
            </a:r>
            <a:r>
              <a:rPr lang="en-US" sz="1200" i="1" dirty="0" err="1" smtClean="0">
                <a:solidFill>
                  <a:schemeClr val="tx1"/>
                </a:solidFill>
              </a:rPr>
              <a:t>Flickr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dirty="0" err="1" smtClean="0">
                <a:solidFill>
                  <a:schemeClr val="tx1"/>
                </a:solidFill>
              </a:rPr>
              <a:t>N.p</a:t>
            </a:r>
            <a:r>
              <a:rPr lang="en-US" sz="1200" dirty="0" smtClean="0">
                <a:solidFill>
                  <a:schemeClr val="tx1"/>
                </a:solidFill>
              </a:rPr>
              <a:t>., </a:t>
            </a:r>
            <a:r>
              <a:rPr lang="en-US" sz="1200" dirty="0" err="1" smtClean="0">
                <a:solidFill>
                  <a:schemeClr val="tx1"/>
                </a:solidFill>
              </a:rPr>
              <a:t>n.d</a:t>
            </a:r>
            <a:r>
              <a:rPr lang="en-US" sz="1200" dirty="0" smtClean="0">
                <a:solidFill>
                  <a:schemeClr val="tx1"/>
                </a:solidFill>
              </a:rPr>
              <a:t>. Web. 6 Jan. 2011. </a:t>
            </a:r>
            <a:r>
              <a:rPr lang="en-US" sz="1200" dirty="0" smtClean="0">
                <a:solidFill>
                  <a:schemeClr val="tx1"/>
                </a:solidFill>
              </a:rPr>
              <a:t>http</a:t>
            </a:r>
            <a:r>
              <a:rPr lang="en-US" sz="1200" dirty="0" smtClean="0">
                <a:solidFill>
                  <a:schemeClr val="tx1"/>
                </a:solidFill>
              </a:rPr>
              <a:t>://</a:t>
            </a:r>
            <a:r>
              <a:rPr lang="en-US" sz="1200" dirty="0" smtClean="0">
                <a:solidFill>
                  <a:schemeClr val="tx1"/>
                </a:solidFill>
              </a:rPr>
              <a:t>www.flickr.com/photos/15218677@N06/3157830607.</a:t>
            </a: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Lim, Colin. </a:t>
            </a:r>
            <a:r>
              <a:rPr lang="en-US" sz="1200" i="1" dirty="0" smtClean="0">
                <a:solidFill>
                  <a:schemeClr val="tx1"/>
                </a:solidFill>
              </a:rPr>
              <a:t>Benjamin </a:t>
            </a:r>
            <a:r>
              <a:rPr lang="en-US" sz="1200" i="1" dirty="0" err="1" smtClean="0">
                <a:solidFill>
                  <a:schemeClr val="tx1"/>
                </a:solidFill>
              </a:rPr>
              <a:t>Sheares</a:t>
            </a:r>
            <a:r>
              <a:rPr lang="en-US" sz="1200" i="1" dirty="0" smtClean="0">
                <a:solidFill>
                  <a:schemeClr val="tx1"/>
                </a:solidFill>
              </a:rPr>
              <a:t> Bridge</a:t>
            </a:r>
            <a:r>
              <a:rPr lang="en-US" sz="1200" dirty="0" smtClean="0">
                <a:solidFill>
                  <a:schemeClr val="tx1"/>
                </a:solidFill>
              </a:rPr>
              <a:t>. 26 Feb. 2010. </a:t>
            </a:r>
            <a:r>
              <a:rPr lang="en-US" sz="1200" i="1" dirty="0" err="1" smtClean="0">
                <a:solidFill>
                  <a:schemeClr val="tx1"/>
                </a:solidFill>
              </a:rPr>
              <a:t>Flickr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dirty="0" err="1" smtClean="0">
                <a:solidFill>
                  <a:schemeClr val="tx1"/>
                </a:solidFill>
              </a:rPr>
              <a:t>N.p</a:t>
            </a:r>
            <a:r>
              <a:rPr lang="en-US" sz="1200" dirty="0" smtClean="0">
                <a:solidFill>
                  <a:schemeClr val="tx1"/>
                </a:solidFill>
              </a:rPr>
              <a:t>., </a:t>
            </a:r>
            <a:r>
              <a:rPr lang="en-US" sz="1200" dirty="0" err="1" smtClean="0">
                <a:solidFill>
                  <a:schemeClr val="tx1"/>
                </a:solidFill>
              </a:rPr>
              <a:t>n.d</a:t>
            </a:r>
            <a:r>
              <a:rPr lang="en-US" sz="1200" dirty="0" smtClean="0">
                <a:solidFill>
                  <a:schemeClr val="tx1"/>
                </a:solidFill>
              </a:rPr>
              <a:t>. Web. 6 </a:t>
            </a:r>
            <a:r>
              <a:rPr lang="en-US" sz="1200" dirty="0" smtClean="0">
                <a:solidFill>
                  <a:schemeClr val="tx1"/>
                </a:solidFill>
              </a:rPr>
              <a:t>Jan</a:t>
            </a:r>
            <a:r>
              <a:rPr lang="en-US" sz="1200" dirty="0" smtClean="0">
                <a:solidFill>
                  <a:schemeClr val="tx1"/>
                </a:solidFill>
              </a:rPr>
              <a:t>. 2011. </a:t>
            </a:r>
            <a:r>
              <a:rPr lang="en-US" sz="1200" dirty="0" smtClean="0">
                <a:solidFill>
                  <a:schemeClr val="tx1"/>
                </a:solidFill>
              </a:rPr>
              <a:t>	&lt;</a:t>
            </a:r>
            <a:r>
              <a:rPr lang="en-US" sz="1200" dirty="0" smtClean="0">
                <a:solidFill>
                  <a:schemeClr val="tx1"/>
                </a:solidFill>
              </a:rPr>
              <a:t>http://</a:t>
            </a:r>
            <a:r>
              <a:rPr lang="en-US" sz="1200" dirty="0" smtClean="0">
                <a:solidFill>
                  <a:schemeClr val="tx1"/>
                </a:solidFill>
              </a:rPr>
              <a:t>www.flickr.com/photos/colinlim/4591201561/in/photostream/&gt;.</a:t>
            </a: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Moy, Eddie. </a:t>
            </a:r>
            <a:r>
              <a:rPr lang="en-US" sz="1200" i="1" dirty="0" smtClean="0">
                <a:solidFill>
                  <a:schemeClr val="tx1"/>
                </a:solidFill>
              </a:rPr>
              <a:t>Segregation</a:t>
            </a:r>
            <a:r>
              <a:rPr lang="en-US" sz="1200" dirty="0" smtClean="0">
                <a:solidFill>
                  <a:schemeClr val="tx1"/>
                </a:solidFill>
              </a:rPr>
              <a:t>. 12 Apr. 2007. </a:t>
            </a:r>
            <a:r>
              <a:rPr lang="en-US" sz="1200" i="1" dirty="0" err="1" smtClean="0">
                <a:solidFill>
                  <a:schemeClr val="tx1"/>
                </a:solidFill>
              </a:rPr>
              <a:t>flickr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dirty="0" err="1" smtClean="0">
                <a:solidFill>
                  <a:schemeClr val="tx1"/>
                </a:solidFill>
              </a:rPr>
              <a:t>N.p</a:t>
            </a:r>
            <a:r>
              <a:rPr lang="en-US" sz="1200" dirty="0" smtClean="0">
                <a:solidFill>
                  <a:schemeClr val="tx1"/>
                </a:solidFill>
              </a:rPr>
              <a:t>., </a:t>
            </a:r>
            <a:r>
              <a:rPr lang="en-US" sz="1200" dirty="0" err="1" smtClean="0">
                <a:solidFill>
                  <a:schemeClr val="tx1"/>
                </a:solidFill>
              </a:rPr>
              <a:t>n.d</a:t>
            </a:r>
            <a:r>
              <a:rPr lang="en-US" sz="1200" dirty="0" smtClean="0">
                <a:solidFill>
                  <a:schemeClr val="tx1"/>
                </a:solidFill>
              </a:rPr>
              <a:t>. Web. 6 Jan. 2011. </a:t>
            </a:r>
            <a:r>
              <a:rPr lang="en-US" sz="1200" dirty="0" smtClean="0">
                <a:solidFill>
                  <a:schemeClr val="tx1"/>
                </a:solidFill>
              </a:rPr>
              <a:t>&lt;</a:t>
            </a:r>
            <a:r>
              <a:rPr lang="en-US" sz="1200" dirty="0" smtClean="0">
                <a:solidFill>
                  <a:schemeClr val="tx1"/>
                </a:solidFill>
              </a:rPr>
              <a:t>http://www.flickr.com/photos/eddiemoy/456245532/&gt;. </a:t>
            </a: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Pollack</a:t>
            </a:r>
            <a:r>
              <a:rPr lang="en-US" sz="1200" dirty="0" smtClean="0">
                <a:solidFill>
                  <a:schemeClr val="tx1"/>
                </a:solidFill>
              </a:rPr>
              <a:t>, Robert. </a:t>
            </a:r>
            <a:r>
              <a:rPr lang="en-US" sz="1200" i="1" dirty="0" smtClean="0">
                <a:solidFill>
                  <a:schemeClr val="tx1"/>
                </a:solidFill>
              </a:rPr>
              <a:t>My classroom</a:t>
            </a:r>
            <a:r>
              <a:rPr lang="en-US" sz="1200" dirty="0" smtClean="0">
                <a:solidFill>
                  <a:schemeClr val="tx1"/>
                </a:solidFill>
              </a:rPr>
              <a:t>. 5 Aug. 2005. </a:t>
            </a:r>
            <a:r>
              <a:rPr lang="en-US" sz="1200" i="1" dirty="0" err="1" smtClean="0">
                <a:solidFill>
                  <a:schemeClr val="tx1"/>
                </a:solidFill>
              </a:rPr>
              <a:t>Flickr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dirty="0" err="1" smtClean="0">
                <a:solidFill>
                  <a:schemeClr val="tx1"/>
                </a:solidFill>
              </a:rPr>
              <a:t>N.p</a:t>
            </a:r>
            <a:r>
              <a:rPr lang="en-US" sz="1200" dirty="0" smtClean="0">
                <a:solidFill>
                  <a:schemeClr val="tx1"/>
                </a:solidFill>
              </a:rPr>
              <a:t>., </a:t>
            </a:r>
            <a:r>
              <a:rPr lang="en-US" sz="1200" dirty="0" err="1" smtClean="0">
                <a:solidFill>
                  <a:schemeClr val="tx1"/>
                </a:solidFill>
              </a:rPr>
              <a:t>n.d</a:t>
            </a:r>
            <a:r>
              <a:rPr lang="en-US" sz="1200" dirty="0" smtClean="0">
                <a:solidFill>
                  <a:schemeClr val="tx1"/>
                </a:solidFill>
              </a:rPr>
              <a:t>. Web. 5 Jan. 2011</a:t>
            </a:r>
            <a:r>
              <a:rPr lang="en-US" sz="1200" dirty="0" smtClean="0">
                <a:solidFill>
                  <a:schemeClr val="tx1"/>
                </a:solidFill>
              </a:rPr>
              <a:t>.&lt;</a:t>
            </a:r>
            <a:r>
              <a:rPr lang="en-US" sz="1200" dirty="0" smtClean="0">
                <a:solidFill>
                  <a:schemeClr val="tx1"/>
                </a:solidFill>
              </a:rPr>
              <a:t>http://www.flickr.com/photos/pollack/118463700/&gt;. </a:t>
            </a: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Old fashion class room. </a:t>
            </a:r>
            <a:r>
              <a:rPr lang="en-US" sz="1200" dirty="0" err="1" smtClean="0">
                <a:solidFill>
                  <a:schemeClr val="tx1"/>
                </a:solidFill>
              </a:rPr>
              <a:t>N.d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i="1" dirty="0" smtClean="0">
                <a:solidFill>
                  <a:schemeClr val="tx1"/>
                </a:solidFill>
              </a:rPr>
              <a:t>News One</a:t>
            </a:r>
            <a:r>
              <a:rPr lang="en-US" sz="1200" dirty="0" smtClean="0">
                <a:solidFill>
                  <a:schemeClr val="tx1"/>
                </a:solidFill>
              </a:rPr>
              <a:t>. Web. 16 Jan. 2011. &lt;http://</a:t>
            </a:r>
            <a:r>
              <a:rPr lang="en-US" sz="1200" dirty="0" smtClean="0">
                <a:solidFill>
                  <a:schemeClr val="tx1"/>
                </a:solidFill>
              </a:rPr>
              <a:t>newsone.com/nation/news-one-staff/schools-nationwide-drift-	backward-toward-segregation/&gt;.</a:t>
            </a:r>
          </a:p>
          <a:p>
            <a:pPr algn="l"/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600"/>
            <a:ext cx="3352800" cy="990600"/>
          </a:xfrm>
          <a:solidFill>
            <a:schemeClr val="tx1">
              <a:alpha val="22000"/>
            </a:schemeClr>
          </a:solidFill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the factors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6350169"/>
            <a:ext cx="609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Baxter, Judy. </a:t>
            </a:r>
            <a:r>
              <a:rPr lang="en-US" sz="900" i="1" dirty="0" smtClean="0"/>
              <a:t>Reading Skills in the Computer Lab</a:t>
            </a:r>
            <a:r>
              <a:rPr lang="en-US" sz="900" dirty="0" smtClean="0"/>
              <a:t>. 22 Sept. 2005. Flickr, n.d. </a:t>
            </a:r>
            <a:br>
              <a:rPr lang="en-US" sz="900" dirty="0" smtClean="0"/>
            </a:br>
            <a:r>
              <a:rPr lang="en-US" sz="900" dirty="0" smtClean="0"/>
              <a:t>     Web. 14 Dec. 2010. &lt;http://www.flickr.com/photos/83955435@N00/ </a:t>
            </a:r>
            <a:br>
              <a:rPr lang="en-US" sz="900" dirty="0" smtClean="0"/>
            </a:br>
            <a:r>
              <a:rPr lang="en-US" sz="900" dirty="0" smtClean="0"/>
              <a:t>     45972760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609600"/>
            <a:ext cx="1981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rial Black" pitchFamily="34" charset="0"/>
              </a:rPr>
              <a:t>By age 3</a:t>
            </a:r>
            <a:endParaRPr lang="en-US" sz="4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288340"/>
            <a:ext cx="3076483" cy="15696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Impact" pitchFamily="34" charset="0"/>
              </a:rPr>
              <a:t>Home</a:t>
            </a:r>
            <a:endParaRPr lang="en-US" sz="9600" dirty="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1981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Kristen ITC" pitchFamily="66" charset="0"/>
                <a:hlinkClick r:id="rId3"/>
              </a:rPr>
              <a:t>school?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488668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Pollack, Robert. </a:t>
            </a:r>
            <a:r>
              <a:rPr lang="en-US" sz="900" i="1" dirty="0" smtClean="0"/>
              <a:t>My classroom</a:t>
            </a:r>
            <a:r>
              <a:rPr lang="en-US" sz="900" dirty="0" smtClean="0"/>
              <a:t>. 5 Aug. 2005. </a:t>
            </a:r>
            <a:r>
              <a:rPr lang="en-US" sz="900" i="1" dirty="0" smtClean="0"/>
              <a:t>Flickr</a:t>
            </a:r>
            <a:r>
              <a:rPr lang="en-US" sz="900" dirty="0" smtClean="0"/>
              <a:t>. N.p., n.d. Web. 5 Jan. 2011. </a:t>
            </a:r>
            <a:br>
              <a:rPr lang="en-US" sz="900" dirty="0" smtClean="0"/>
            </a:br>
            <a:r>
              <a:rPr lang="en-US" sz="900" dirty="0" smtClean="0"/>
              <a:t>     &lt;http://www.flickr.com/photos/pollack/118463700/&gt;. 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667580">
            <a:off x="-23755" y="279096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9800" dirty="0" smtClean="0">
                <a:solidFill>
                  <a:schemeClr val="bg1"/>
                </a:solidFill>
                <a:latin typeface="Impact" pitchFamily="34" charset="0"/>
              </a:rPr>
              <a:t>Teachers</a:t>
            </a:r>
            <a:r>
              <a:rPr lang="en-US" dirty="0" smtClean="0">
                <a:latin typeface="Impact" pitchFamily="34" charset="0"/>
              </a:rPr>
              <a:t/>
            </a:r>
            <a:br>
              <a:rPr lang="en-US" dirty="0" smtClean="0">
                <a:latin typeface="Impact" pitchFamily="34" charset="0"/>
              </a:rPr>
            </a:b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Web lin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725" cy="857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6488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 smtClean="0"/>
              <a:t>Kenny. </a:t>
            </a:r>
            <a:r>
              <a:rPr lang="en-US" sz="900" i="1" dirty="0" smtClean="0"/>
              <a:t>Disagree</a:t>
            </a:r>
            <a:r>
              <a:rPr lang="en-US" sz="900" dirty="0" smtClean="0"/>
              <a:t>. 1 Jan. 2009. </a:t>
            </a:r>
            <a:r>
              <a:rPr lang="en-US" sz="900" i="1" dirty="0" smtClean="0"/>
              <a:t>Flickr</a:t>
            </a:r>
            <a:r>
              <a:rPr lang="en-US" sz="900" dirty="0" smtClean="0"/>
              <a:t>. N.p., n.d. Web. 6 Jan. 2011. </a:t>
            </a:r>
            <a:br>
              <a:rPr lang="en-US" sz="900" dirty="0" smtClean="0"/>
            </a:br>
            <a:r>
              <a:rPr lang="en-US" sz="900" dirty="0" smtClean="0"/>
              <a:t>     &lt;http://www.flickr.com/photos/15218677@N06/3157830607/&gt;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4724400"/>
            <a:ext cx="8229600" cy="1143000"/>
          </a:xfrm>
        </p:spPr>
        <p:txBody>
          <a:bodyPr/>
          <a:lstStyle/>
          <a:p>
            <a:r>
              <a:rPr lang="en-US" dirty="0" smtClean="0"/>
              <a:t>But why?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05000" y="6488668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Moy, Eddie. </a:t>
            </a:r>
            <a:r>
              <a:rPr lang="en-US" sz="900" i="1" dirty="0" smtClean="0"/>
              <a:t>Segregation</a:t>
            </a:r>
            <a:r>
              <a:rPr lang="en-US" sz="900" dirty="0" smtClean="0"/>
              <a:t>. 12 Apr. 2007. </a:t>
            </a:r>
            <a:r>
              <a:rPr lang="en-US" sz="900" i="1" dirty="0" smtClean="0"/>
              <a:t>flickr</a:t>
            </a:r>
            <a:r>
              <a:rPr lang="en-US" sz="900" dirty="0" smtClean="0"/>
              <a:t>. N.p., n.d. Web. 6 Jan. 2011. </a:t>
            </a:r>
            <a:br>
              <a:rPr lang="en-US" sz="900" dirty="0" smtClean="0"/>
            </a:br>
            <a:r>
              <a:rPr lang="en-US" sz="900" dirty="0" smtClean="0"/>
              <a:t>     &lt;http://www.flickr.com/photos/eddiemoy/456245532/&gt;. </a:t>
            </a:r>
            <a:endParaRPr lang="en-US" sz="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5407</TotalTime>
  <Words>548</Words>
  <Application>Microsoft Office PowerPoint</Application>
  <PresentationFormat>On-screen Show (4:3)</PresentationFormat>
  <Paragraphs>68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What is it?</vt:lpstr>
      <vt:lpstr>Slide 3</vt:lpstr>
      <vt:lpstr>the factors</vt:lpstr>
      <vt:lpstr>Slide 5</vt:lpstr>
      <vt:lpstr>school?</vt:lpstr>
      <vt:lpstr>Teachers </vt:lpstr>
      <vt:lpstr>Slide 8</vt:lpstr>
      <vt:lpstr>But why?</vt:lpstr>
      <vt:lpstr>Slide 10</vt:lpstr>
      <vt:lpstr>What is being done about it?</vt:lpstr>
      <vt:lpstr>What are you doing to make a difference?</vt:lpstr>
      <vt:lpstr>Donate to Project Aloe!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Where to  next?</vt:lpstr>
      <vt:lpstr>Slide 24</vt:lpstr>
      <vt:lpstr>Slide 25</vt:lpstr>
      <vt:lpstr>Slide 26</vt:lpstr>
      <vt:lpstr>Works Consulted/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Imani</dc:creator>
  <cp:lastModifiedBy>Imani</cp:lastModifiedBy>
  <cp:revision>546</cp:revision>
  <dcterms:created xsi:type="dcterms:W3CDTF">2010-12-28T23:00:50Z</dcterms:created>
  <dcterms:modified xsi:type="dcterms:W3CDTF">2011-01-20T04:26:56Z</dcterms:modified>
</cp:coreProperties>
</file>